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sldIdLst>
    <p:sldId id="257" r:id="rId5"/>
    <p:sldId id="302" r:id="rId6"/>
    <p:sldId id="303" r:id="rId7"/>
    <p:sldId id="304" r:id="rId8"/>
    <p:sldId id="305" r:id="rId9"/>
    <p:sldId id="306" r:id="rId10"/>
    <p:sldId id="307" r:id="rId11"/>
    <p:sldId id="308" r:id="rId12"/>
    <p:sldId id="309" r:id="rId13"/>
    <p:sldId id="310" r:id="rId14"/>
    <p:sldId id="311" r:id="rId15"/>
    <p:sldId id="312" r:id="rId16"/>
    <p:sldId id="313" r:id="rId17"/>
    <p:sldId id="314" r:id="rId18"/>
    <p:sldId id="301" r:id="rId19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70" autoAdjust="0"/>
    <p:restoredTop sz="94580" autoAdjust="0"/>
  </p:normalViewPr>
  <p:slideViewPr>
    <p:cSldViewPr>
      <p:cViewPr varScale="1">
        <p:scale>
          <a:sx n="74" d="100"/>
          <a:sy n="74" d="100"/>
        </p:scale>
        <p:origin x="1410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208B0F-64B3-48F4-B119-A7EEF71C78D8}" type="datetimeFigureOut">
              <a:rPr lang="bg-BG" smtClean="0"/>
              <a:pPr/>
              <a:t>26.12.2019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186CE4-0821-4ADF-BE16-B6119DF44014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970383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97C4F8C-84D2-44CA-8E40-0BB64EC88567}" type="slidenum">
              <a:rPr lang="bg-BG" altLang="en-US" smtClean="0"/>
              <a:pPr eaLnBrk="1" hangingPunct="1"/>
              <a:t>1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15952844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072EB81-9B5D-48EF-ACB3-3D37756BA534}" type="slidenum">
              <a:rPr lang="bg-BG" altLang="en-US" smtClean="0"/>
              <a:pPr eaLnBrk="1" hangingPunct="1"/>
              <a:t>15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388966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61E21-10EA-452C-ABD6-CB14A26D7735}" type="datetimeFigureOut">
              <a:rPr lang="bg-BG" smtClean="0"/>
              <a:pPr/>
              <a:t>26.12.2019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D5A48-CDC4-4BAB-B508-8ED8899E6E65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706828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61E21-10EA-452C-ABD6-CB14A26D7735}" type="datetimeFigureOut">
              <a:rPr lang="bg-BG" smtClean="0"/>
              <a:pPr/>
              <a:t>26.12.2019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D5A48-CDC4-4BAB-B508-8ED8899E6E65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117418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61E21-10EA-452C-ABD6-CB14A26D7735}" type="datetimeFigureOut">
              <a:rPr lang="bg-BG" smtClean="0"/>
              <a:pPr/>
              <a:t>26.12.2019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D5A48-CDC4-4BAB-B508-8ED8899E6E65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584053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61E21-10EA-452C-ABD6-CB14A26D7735}" type="datetimeFigureOut">
              <a:rPr lang="bg-BG" smtClean="0"/>
              <a:pPr/>
              <a:t>26.12.2019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D5A48-CDC4-4BAB-B508-8ED8899E6E65}" type="slidenum">
              <a:rPr lang="bg-BG" smtClean="0"/>
              <a:pPr/>
              <a:t>‹#›</a:t>
            </a:fld>
            <a:endParaRPr lang="bg-BG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0"/>
            <a:ext cx="9144000" cy="1471017"/>
            <a:chOff x="0" y="0"/>
            <a:chExt cx="9144000" cy="1471017"/>
          </a:xfrm>
        </p:grpSpPr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91440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0" y="457200"/>
              <a:ext cx="9144000" cy="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tabLst>
                  <a:tab pos="92710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tabLst>
                  <a:tab pos="92710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92710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92710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92710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2710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2710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2710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2710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auto">
            <a:xfrm>
              <a:off x="0" y="1104900"/>
              <a:ext cx="9144000" cy="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tabLst>
                  <a:tab pos="92710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tabLst>
                  <a:tab pos="92710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92710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92710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92710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2710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2710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2710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2710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ECE3C89-BA51-4536-92B9-E4A832784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29149" y="61165"/>
              <a:ext cx="3314851" cy="974956"/>
            </a:xfrm>
            <a:prstGeom prst="rect">
              <a:avLst/>
            </a:prstGeom>
          </p:spPr>
        </p:pic>
        <p:pic>
          <p:nvPicPr>
            <p:cNvPr id="12" name="Picture 24">
              <a:extLst>
                <a:ext uri="{FF2B5EF4-FFF2-40B4-BE49-F238E27FC236}">
                  <a16:creationId xmlns:a16="http://schemas.microsoft.com/office/drawing/2014/main" id="{0C433D9E-901C-47C8-9F38-BF6A10313F3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386" y="0"/>
              <a:ext cx="1432200" cy="14710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911548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61E21-10EA-452C-ABD6-CB14A26D7735}" type="datetimeFigureOut">
              <a:rPr lang="bg-BG" smtClean="0"/>
              <a:pPr/>
              <a:t>26.12.2019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D5A48-CDC4-4BAB-B508-8ED8899E6E65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181271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61E21-10EA-452C-ABD6-CB14A26D7735}" type="datetimeFigureOut">
              <a:rPr lang="bg-BG" smtClean="0"/>
              <a:pPr/>
              <a:t>26.12.2019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D5A48-CDC4-4BAB-B508-8ED8899E6E65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767241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61E21-10EA-452C-ABD6-CB14A26D7735}" type="datetimeFigureOut">
              <a:rPr lang="bg-BG" smtClean="0"/>
              <a:pPr/>
              <a:t>26.12.2019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D5A48-CDC4-4BAB-B508-8ED8899E6E65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039112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61E21-10EA-452C-ABD6-CB14A26D7735}" type="datetimeFigureOut">
              <a:rPr lang="bg-BG" smtClean="0"/>
              <a:pPr/>
              <a:t>26.12.2019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D5A48-CDC4-4BAB-B508-8ED8899E6E65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25153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61E21-10EA-452C-ABD6-CB14A26D7735}" type="datetimeFigureOut">
              <a:rPr lang="bg-BG" smtClean="0"/>
              <a:pPr/>
              <a:t>26.12.2019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D5A48-CDC4-4BAB-B508-8ED8899E6E65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865340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61E21-10EA-452C-ABD6-CB14A26D7735}" type="datetimeFigureOut">
              <a:rPr lang="bg-BG" smtClean="0"/>
              <a:pPr/>
              <a:t>26.12.2019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D5A48-CDC4-4BAB-B508-8ED8899E6E65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350721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61E21-10EA-452C-ABD6-CB14A26D7735}" type="datetimeFigureOut">
              <a:rPr lang="bg-BG" smtClean="0"/>
              <a:pPr/>
              <a:t>26.12.2019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D5A48-CDC4-4BAB-B508-8ED8899E6E65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46656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15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361E21-10EA-452C-ABD6-CB14A26D7735}" type="datetimeFigureOut">
              <a:rPr lang="bg-BG" smtClean="0"/>
              <a:pPr/>
              <a:t>26.12.2019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D5A48-CDC4-4BAB-B508-8ED8899E6E65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05812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ej.uz/goscienceteacher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j.uz/gosciencestudents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oscienceproject/" TargetMode="External"/><Relationship Id="rId2" Type="http://schemas.openxmlformats.org/officeDocument/2006/relationships/hyperlink" Target="http://goscience.eu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oscienceproject/" TargetMode="External"/><Relationship Id="rId2" Type="http://schemas.openxmlformats.org/officeDocument/2006/relationships/hyperlink" Target="http://goscience.eu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goscience.eu/download/Project%20results/1/lv.pdf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goscience.eu/download/Project%20results/2/lv.pdf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58888" y="1628775"/>
            <a:ext cx="6834187" cy="1512564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Project GOSCIENCE:</a:t>
            </a:r>
            <a:b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ENHANCED COMPREHENSION IN SCIENCE TEACHING AND LEARNIN</a:t>
            </a:r>
            <a:r>
              <a:rPr lang="lv-LV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</a:t>
            </a:r>
            <a:endParaRPr lang="bg-BG" altLang="en-US" sz="2400" b="1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45723" y="3337753"/>
            <a:ext cx="6400800" cy="2137098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lv-LV" b="1" dirty="0" err="1">
                <a:solidFill>
                  <a:schemeClr val="accent2">
                    <a:lumMod val="50000"/>
                  </a:schemeClr>
                </a:solidFill>
                <a:latin typeface="Calisto MT" panose="02040603050505030304" pitchFamily="18" charset="0"/>
                <a:cs typeface="Times New Roman" panose="02020603050405020304" pitchFamily="18" charset="0"/>
              </a:rPr>
              <a:t>GoScience</a:t>
            </a:r>
            <a:r>
              <a:rPr lang="lv-LV" b="1" dirty="0">
                <a:solidFill>
                  <a:schemeClr val="accent2">
                    <a:lumMod val="50000"/>
                  </a:schemeClr>
                </a:solidFill>
                <a:latin typeface="Calisto MT" panose="02040603050505030304" pitchFamily="18" charset="0"/>
                <a:cs typeface="Times New Roman" panose="02020603050405020304" pitchFamily="18" charset="0"/>
              </a:rPr>
              <a:t>: radošums un labāka izpratne par dabaszinātņu mācīšanu un mācīšanos skolā.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sto MT" panose="02040603050505030304" pitchFamily="18" charset="0"/>
            </a:endParaRPr>
          </a:p>
          <a:p>
            <a:pPr>
              <a:defRPr/>
            </a:pPr>
            <a:r>
              <a:rPr lang="bg-BG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 </a:t>
            </a:r>
            <a:endParaRPr lang="en-US" altLang="en-US" sz="29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  <a:p>
            <a:pPr eaLnBrk="1" hangingPunct="1">
              <a:defRPr/>
            </a:pPr>
            <a:r>
              <a:rPr lang="lv-LV" altLang="en-US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Novembris Latvija</a:t>
            </a:r>
            <a:endParaRPr lang="bg-BG" altLang="en-US" sz="18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r" eaLnBrk="1" hangingPunct="1">
              <a:defRPr/>
            </a:pPr>
            <a:endParaRPr lang="bg-BG" altLang="en-US" sz="1200" i="1" dirty="0">
              <a:solidFill>
                <a:srgbClr val="002060"/>
              </a:solidFill>
              <a:latin typeface="Arial" charset="0"/>
            </a:endParaRPr>
          </a:p>
          <a:p>
            <a:pPr algn="r" eaLnBrk="1" hangingPunct="1">
              <a:defRPr/>
            </a:pPr>
            <a:endParaRPr lang="bg-BG" altLang="en-US" sz="1200" i="1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386" y="6488668"/>
            <a:ext cx="28632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2017-1-BG01-KA201-036209</a:t>
            </a:r>
            <a:endParaRPr lang="bg-BG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0"/>
            <a:ext cx="9144000" cy="1471017"/>
            <a:chOff x="0" y="0"/>
            <a:chExt cx="9144000" cy="1471017"/>
          </a:xfrm>
        </p:grpSpPr>
        <p:sp>
          <p:nvSpPr>
            <p:cNvPr id="3076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91440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077" name="Rectangle 10"/>
            <p:cNvSpPr>
              <a:spLocks noChangeArrowheads="1"/>
            </p:cNvSpPr>
            <p:nvPr/>
          </p:nvSpPr>
          <p:spPr bwMode="auto">
            <a:xfrm>
              <a:off x="0" y="457200"/>
              <a:ext cx="9144000" cy="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tabLst>
                  <a:tab pos="92710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tabLst>
                  <a:tab pos="92710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92710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92710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92710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2710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2710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2710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2710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078" name="Rectangle 11"/>
            <p:cNvSpPr>
              <a:spLocks noChangeArrowheads="1"/>
            </p:cNvSpPr>
            <p:nvPr/>
          </p:nvSpPr>
          <p:spPr bwMode="auto">
            <a:xfrm>
              <a:off x="0" y="1104900"/>
              <a:ext cx="9144000" cy="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tabLst>
                  <a:tab pos="92710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tabLst>
                  <a:tab pos="92710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92710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92710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92710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2710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2710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2710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2710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ECE3C89-BA51-4536-92B9-E4A832784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29149" y="61165"/>
              <a:ext cx="3314851" cy="974956"/>
            </a:xfrm>
            <a:prstGeom prst="rect">
              <a:avLst/>
            </a:prstGeom>
          </p:spPr>
        </p:pic>
        <p:pic>
          <p:nvPicPr>
            <p:cNvPr id="11" name="Picture 24">
              <a:extLst>
                <a:ext uri="{FF2B5EF4-FFF2-40B4-BE49-F238E27FC236}">
                  <a16:creationId xmlns:a16="http://schemas.microsoft.com/office/drawing/2014/main" id="{0C433D9E-901C-47C8-9F38-BF6A10313F3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386" y="0"/>
              <a:ext cx="1432200" cy="14710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Rectangle 2"/>
          <p:cNvSpPr/>
          <p:nvPr/>
        </p:nvSpPr>
        <p:spPr>
          <a:xfrm>
            <a:off x="5076056" y="5671265"/>
            <a:ext cx="38884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lv-LV" kern="0" dirty="0">
                <a:solidFill>
                  <a:srgbClr val="464646"/>
                </a:solidFill>
                <a:latin typeface="Lucida Sans Unicode"/>
              </a:rPr>
              <a:t>Projekta koordinatore,</a:t>
            </a:r>
          </a:p>
          <a:p>
            <a:pPr lvl="0">
              <a:defRPr/>
            </a:pPr>
            <a:r>
              <a:rPr lang="lv-LV" kern="0" dirty="0">
                <a:solidFill>
                  <a:srgbClr val="464646"/>
                </a:solidFill>
                <a:latin typeface="Lucida Sans Unicode"/>
              </a:rPr>
              <a:t>PIKC RVT ķīmijas tehnoloģijas un enerģētikas nodaļas metodiķe</a:t>
            </a:r>
          </a:p>
          <a:p>
            <a:pPr lvl="0">
              <a:defRPr/>
            </a:pPr>
            <a:r>
              <a:rPr lang="lv-LV" kern="0" dirty="0">
                <a:solidFill>
                  <a:srgbClr val="464646"/>
                </a:solidFill>
                <a:latin typeface="Lucida Sans Unicode"/>
              </a:rPr>
              <a:t>Madara Pētersone</a:t>
            </a:r>
            <a:endParaRPr lang="lv-LV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445207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C8212A-C683-4841-B86A-8D8CD221AD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56792"/>
            <a:ext cx="8579296" cy="4968552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Kā darbojas cilvēka smadzenes un cik svarīga ir izpratne;</a:t>
            </a:r>
          </a:p>
          <a:p>
            <a:pPr algn="just"/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Jaunrades veidi un jaunrades līmeņi;</a:t>
            </a:r>
          </a:p>
          <a:p>
            <a:pPr algn="just"/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Modelēšanas metodes izpratnes uzlabošanai dabaszinātņu izglītībā;</a:t>
            </a:r>
          </a:p>
          <a:p>
            <a:pPr algn="just"/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Zinātniskās izglītības izpratnes uzlabošanas modeļu izstrāde (praktiskā nodarbība);</a:t>
            </a:r>
          </a:p>
          <a:p>
            <a:pPr algn="just"/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Kā modelis atšķiras no piemēru un eksperimentu izmantošanas izglītībā un kāpēc tas darbojas labāk?</a:t>
            </a:r>
          </a:p>
          <a:p>
            <a:pPr algn="just"/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Studentu darba novērtēšana, izstrādājot modeļus;</a:t>
            </a:r>
          </a:p>
          <a:p>
            <a:pPr algn="just"/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Metaforu un analoģiju izmantošana skolu dabaszinātņu izglītībā;</a:t>
            </a:r>
          </a:p>
          <a:p>
            <a:pPr algn="just"/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Mākslas un drāmas izmantošana </a:t>
            </a:r>
            <a:r>
              <a:rPr lang="lv-LV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dabaszinību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mācībā skolā</a:t>
            </a:r>
          </a:p>
          <a:p>
            <a:pPr marL="0" indent="0">
              <a:buNone/>
            </a:pP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0425345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371A7-F0CD-4130-8873-B3AF08302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80528" y="160337"/>
            <a:ext cx="8229600" cy="1143000"/>
          </a:xfrm>
        </p:spPr>
        <p:txBody>
          <a:bodyPr/>
          <a:lstStyle/>
          <a:p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Piemēri</a:t>
            </a:r>
            <a:endParaRPr lang="lv-LV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6255F0A-2B99-49BB-B933-3F25C5B6AE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13757"/>
            <a:ext cx="8229600" cy="4498848"/>
          </a:xfrm>
        </p:spPr>
      </p:pic>
    </p:spTree>
    <p:extLst>
      <p:ext uri="{BB962C8B-B14F-4D97-AF65-F5344CB8AC3E}">
        <p14:creationId xmlns:p14="http://schemas.microsoft.com/office/powerpoint/2010/main" val="22442262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4C8B9-1379-47FA-AB34-925937EB0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B1BE7F8-30DD-49C9-9AA5-2D3CADB165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1417638"/>
            <a:ext cx="8633091" cy="4672695"/>
          </a:xfrm>
        </p:spPr>
      </p:pic>
    </p:spTree>
    <p:extLst>
      <p:ext uri="{BB962C8B-B14F-4D97-AF65-F5344CB8AC3E}">
        <p14:creationId xmlns:p14="http://schemas.microsoft.com/office/powerpoint/2010/main" val="41740156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FEC08-36BD-4F7F-9A7F-EBE1599E4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ADCC2C5-4BFE-40D4-9953-934C1178DF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45507"/>
            <a:ext cx="8229600" cy="4435348"/>
          </a:xfrm>
        </p:spPr>
      </p:pic>
    </p:spTree>
    <p:extLst>
      <p:ext uri="{BB962C8B-B14F-4D97-AF65-F5344CB8AC3E}">
        <p14:creationId xmlns:p14="http://schemas.microsoft.com/office/powerpoint/2010/main" val="6609491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9EA0A-9A64-4764-A012-0B92138EE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0EF309B-3D10-441D-BF11-4A7AE4588C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83" y="1600200"/>
            <a:ext cx="8227834" cy="4525963"/>
          </a:xfrm>
        </p:spPr>
      </p:pic>
    </p:spTree>
    <p:extLst>
      <p:ext uri="{BB962C8B-B14F-4D97-AF65-F5344CB8AC3E}">
        <p14:creationId xmlns:p14="http://schemas.microsoft.com/office/powerpoint/2010/main" val="10311854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5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Paldies</a:t>
            </a:r>
            <a:r>
              <a:rPr lang="en-US" altLang="en-US" sz="5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 </a:t>
            </a:r>
            <a:r>
              <a:rPr lang="en-US" altLang="en-US" sz="5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uzmanību</a:t>
            </a:r>
            <a:r>
              <a:rPr lang="lv-LV" altLang="en-US" sz="5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altLang="en-US" sz="5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br>
              <a:rPr lang="en-US" alt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v-LV" altLang="lv-LV" sz="4000" dirty="0">
                <a:solidFill>
                  <a:srgbClr val="1155CC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https://ej.uz/goscienceteachers</a:t>
            </a:r>
            <a:endParaRPr lang="lv-LV" altLang="lv-LV" sz="4000" dirty="0">
              <a:latin typeface="Arial" panose="020B0604020202020204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lv-LV" altLang="lv-LV" sz="4000" dirty="0">
                <a:solidFill>
                  <a:srgbClr val="1155CC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https://ej.uz/gosciencestudents</a:t>
            </a:r>
            <a:endParaRPr lang="lv-LV" altLang="lv-LV" sz="4000" dirty="0">
              <a:latin typeface="Arial" panose="020B0604020202020204" pitchFamily="34" charset="0"/>
            </a:endParaRPr>
          </a:p>
          <a:p>
            <a:pPr algn="ctr">
              <a:buNone/>
              <a:defRPr/>
            </a:pPr>
            <a:b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bg-BG" altLang="en-US" sz="40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endParaRPr lang="bg-BG" altLang="en-US" sz="2000" dirty="0">
              <a:solidFill>
                <a:schemeClr val="accent4">
                  <a:lumMod val="50000"/>
                </a:schemeClr>
              </a:solidFill>
              <a:latin typeface="Arial" charset="0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endParaRPr lang="bg-BG" altLang="en-US" sz="3200" b="1" dirty="0">
              <a:solidFill>
                <a:schemeClr val="accent4">
                  <a:lumMod val="50000"/>
                </a:schemeClr>
              </a:solidFill>
              <a:latin typeface="Arial" charset="0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endParaRPr lang="en-US" altLang="en-US" sz="1000" b="1" dirty="0">
              <a:solidFill>
                <a:srgbClr val="002060"/>
              </a:solidFill>
              <a:latin typeface="+mj-lt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endParaRPr lang="bg-BG" altLang="en-US" sz="2000" dirty="0">
              <a:solidFill>
                <a:schemeClr val="accent4">
                  <a:lumMod val="50000"/>
                </a:schemeClr>
              </a:solidFill>
              <a:latin typeface="Arial" charset="0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endParaRPr lang="bg-BG" altLang="en-US" sz="2000" dirty="0">
              <a:solidFill>
                <a:schemeClr val="accent4">
                  <a:lumMod val="50000"/>
                </a:scheme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749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18903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Problēmas, kas tika apskatītas projektā.</a:t>
            </a:r>
            <a:b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332037"/>
            <a:ext cx="8229600" cy="4525963"/>
          </a:xfrm>
        </p:spPr>
        <p:txBody>
          <a:bodyPr/>
          <a:lstStyle/>
          <a:p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Trūkst izpratnes, mācoties dabas zinātņu priekšmetu skolā</a:t>
            </a:r>
          </a:p>
          <a:p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Iegaumēšana bez izpratnes</a:t>
            </a: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Atšķirības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starp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viena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akadēmiskā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priekšmeta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programmām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dažādās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klasēs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skolā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lv-LV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Saiknes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trūkums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starp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zināšanām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kas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iegūtas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dažādos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zinātniskos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priekšmetos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lv-LV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v-LV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Minim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āla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skolēnu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iesaistīšanās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procesā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lv-LV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696491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EC87B-AEE5-4741-B1C2-08C34A310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52536" y="836712"/>
            <a:ext cx="8229600" cy="1143000"/>
          </a:xfrm>
        </p:spPr>
        <p:txBody>
          <a:bodyPr/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Projekta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mēr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ķ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endParaRPr lang="lv-LV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E4BDF6-2800-4DCE-BF49-D9A4620F20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83573"/>
            <a:ext cx="8229600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Uzlabot skolēnu izpratni par dabaszinātņu priekšmetiem (matemātiku, fiziku, ķīmiju, bioloģiju), kā arī rosināt skolēnu radošumu, padarot zināšanas saprotamākas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izmantojamas reālajā dzīvē.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http://goscience.eu</a:t>
            </a:r>
            <a:endParaRPr lang="en-US" dirty="0"/>
          </a:p>
          <a:p>
            <a:pPr marL="0" indent="0" algn="just">
              <a:buNone/>
            </a:pPr>
            <a:r>
              <a:rPr lang="en-US" altLang="en-US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https://www.facebook.com/goscienceproject/</a:t>
            </a:r>
            <a:endParaRPr lang="en-US" altLang="en-US" dirty="0"/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endParaRPr lang="lv-LV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119256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03C1E-3135-4CE0-AC9F-A0124494C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24544" y="25116"/>
            <a:ext cx="8229600" cy="1143000"/>
          </a:xfrm>
        </p:spPr>
        <p:txBody>
          <a:bodyPr/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Projekta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ideja</a:t>
            </a:r>
            <a:endParaRPr lang="lv-LV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7CF7D3-01A9-47C7-AD6F-EF9011E5EE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0810" y="1052736"/>
            <a:ext cx="7795686" cy="5026496"/>
          </a:xfrm>
        </p:spPr>
        <p:txBody>
          <a:bodyPr/>
          <a:lstStyle/>
          <a:p>
            <a:pPr marL="0" indent="0" algn="just">
              <a:buNone/>
            </a:pP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Projekta ideja ir izstrādāt dabaszinātņu mācīšanas un mācīšanās metodiku un pedagoģiskos rīkus, kuru mērķis ir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veicināt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skolēnu izpratnes modeli.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8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http://goscience.eu</a:t>
            </a:r>
            <a:endParaRPr lang="en-US" sz="2800" dirty="0"/>
          </a:p>
          <a:p>
            <a:pPr marL="0" indent="0" algn="just">
              <a:buNone/>
            </a:pPr>
            <a:r>
              <a:rPr lang="en-US" altLang="en-US" sz="28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https://www.facebook.com/goscienceproject/</a:t>
            </a:r>
            <a:endParaRPr lang="en-US" altLang="en-US" sz="2800" dirty="0"/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endParaRPr lang="lv-LV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lv-LV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62387F-CCEB-4006-8A9D-35A97AAB42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9130" y="4293096"/>
            <a:ext cx="2908044" cy="21642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D48B4C8-33FE-457A-A2F8-88CF15CA8D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8653" y="4293097"/>
            <a:ext cx="2637816" cy="2164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0742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C233F-72CA-450A-86A7-1BF3EDCC3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68961"/>
            <a:ext cx="8229600" cy="1143000"/>
          </a:xfrm>
        </p:spPr>
        <p:txBody>
          <a:bodyPr/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Projekta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mēr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ķ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grupas</a:t>
            </a:r>
            <a:endParaRPr lang="lv-LV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0B72C1-9668-428C-A731-68266D4EB1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612370"/>
            <a:ext cx="8229600" cy="4525963"/>
          </a:xfrm>
        </p:spPr>
        <p:txBody>
          <a:bodyPr/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Matemātikas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fizikas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ķ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īmijas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biolo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ģ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ijas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skolotāji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Skolnieki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vecuma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grupā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 12-18,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apgūst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dabaszinības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fiziku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matemātiku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ķīmiju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bioloģiju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lv-LV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lv-LV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430253-B2E9-4DD1-9836-9B1682122C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011" y="4212290"/>
            <a:ext cx="2717902" cy="20384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E678E17-E0AA-4CAB-9306-E0D044EB54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024" y="4298090"/>
            <a:ext cx="2717902" cy="224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6053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6CBC0-9782-4524-B84E-8130F9040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68560" y="457200"/>
            <a:ext cx="8229600" cy="1143000"/>
          </a:xfrm>
        </p:spPr>
        <p:txBody>
          <a:bodyPr/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Projekta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rezultāti</a:t>
            </a:r>
            <a:endParaRPr lang="lv-LV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C86377-4676-4AF2-B97F-8693E884F7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525963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Izpētīt radošās pedagoģiskās pieejas, koncentrējoties uz mācīšanas un mācīšanās izpratnes uzlabošanu.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Pieejams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latviešu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valodā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http://goscience.eu.)</a:t>
            </a:r>
          </a:p>
          <a:p>
            <a:pPr algn="just"/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Metodika, kā uzlabot izpratni par skolu dabaszinātņu mācību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Pieejams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latviešu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valodā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http://goscience.eu)</a:t>
            </a:r>
          </a:p>
          <a:p>
            <a:pPr algn="just"/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Skolotāju mācību materiāli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Pieejami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ang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ļ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valodā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http://goscience.eu)</a:t>
            </a:r>
          </a:p>
          <a:p>
            <a:pPr algn="just"/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Tiešsaistes mācību platforma, kas vērsta uz eksakto priekšmetu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(ķīmijas, fizikas, bioloģijas un matemātikas) izpratnes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padziļināšanu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P</a:t>
            </a:r>
            <a:r>
              <a:rPr lang="lv-LV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latforma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nodrošinās piekļuvi visiem pedagoģiskajiem rīkiem,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</a:p>
          <a:p>
            <a:pPr marL="0" indent="0" algn="just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kas izstrādāti projekta ietvaros.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(http://goscience.eu)</a:t>
            </a:r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3491129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0C9B0-2330-4B38-A2B1-A95ADE507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5662425"/>
            <a:ext cx="8229600" cy="1143000"/>
          </a:xfrm>
        </p:spPr>
        <p:txBody>
          <a:bodyPr>
            <a:normAutofit fontScale="90000"/>
          </a:bodyPr>
          <a:lstStyle/>
          <a:p>
            <a:b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</a:br>
            <a:r>
              <a:rPr lang="lv-LV" sz="27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http://goscience.eu/download/Project%20results/1/lv.pdf</a:t>
            </a:r>
            <a:br>
              <a:rPr lang="lv-LV" dirty="0"/>
            </a:br>
            <a:endParaRPr lang="lv-LV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FDD85F7B-AA4F-48A4-9B71-9A04BEDB63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166018"/>
            <a:ext cx="5932493" cy="4525963"/>
          </a:xfrm>
        </p:spPr>
      </p:pic>
    </p:spTree>
    <p:extLst>
      <p:ext uri="{BB962C8B-B14F-4D97-AF65-F5344CB8AC3E}">
        <p14:creationId xmlns:p14="http://schemas.microsoft.com/office/powerpoint/2010/main" val="22388510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38238-6741-4E84-89CF-CBF97B432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EDE60A0-2CA1-425E-A894-40C03477BC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48682"/>
            <a:ext cx="3744416" cy="4525963"/>
          </a:xfr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F9CECD1-6CC6-475B-819C-812263F49732}"/>
              </a:ext>
            </a:extLst>
          </p:cNvPr>
          <p:cNvSpPr/>
          <p:nvPr/>
        </p:nvSpPr>
        <p:spPr>
          <a:xfrm>
            <a:off x="4211960" y="2924944"/>
            <a:ext cx="50040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dirty="0">
                <a:hlinkClick r:id="rId3"/>
              </a:rPr>
              <a:t>http://goscience.eu/download/Project%20results/2/lv.pdf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7498176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CDA73-E4C9-466F-A3E8-015FF8409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5679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lv-LV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Skolotāju</a:t>
            </a:r>
            <a:r>
              <a:rPr lang="en-US" alt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lv-LV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apmācību</a:t>
            </a:r>
            <a:r>
              <a:rPr lang="en-US" alt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lv-LV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materiāli</a:t>
            </a:r>
            <a:r>
              <a:rPr lang="en-US" alt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alt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v-LV" alt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Prezentācijas, darba veidnes, papildu</a:t>
            </a:r>
            <a:r>
              <a:rPr lang="en-US" alt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lv-LV" alt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literatūras </a:t>
            </a:r>
            <a:r>
              <a:rPr lang="lv-LV" altLang="lv-LV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avo</a:t>
            </a:r>
            <a:r>
              <a:rPr lang="en-US" altLang="lv-LV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endParaRPr lang="lv-LV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ED91A0-E852-466C-9E38-EE83CA34AF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3068960"/>
            <a:ext cx="8229600" cy="4032448"/>
          </a:xfrm>
        </p:spPr>
        <p:txBody>
          <a:bodyPr>
            <a:normAutofit fontScale="92500" lnSpcReduction="10000"/>
          </a:bodyPr>
          <a:lstStyle/>
          <a:p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Izpratne un lasītprasme dabaszinātņu izglītības kontekstā skolā;</a:t>
            </a:r>
          </a:p>
          <a:p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Vārdnīcas nozīme dabaszinātņu izglītībā;</a:t>
            </a:r>
          </a:p>
          <a:p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Rakstisko zinātnisko tekstu izpratnes uzlabošana</a:t>
            </a:r>
          </a:p>
          <a:p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Klausīšanās prasmju uzlabošana zinātnisko zināšanu pasniegšanā;</a:t>
            </a:r>
          </a:p>
          <a:p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Metodes un instrumenti studentu izpratnes uzlabošanai par dabaszinātņu izglītību;</a:t>
            </a:r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361335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63F11CB6E2C5C47956433D7A29DAA93" ma:contentTypeVersion="9" ma:contentTypeDescription="Create a new document." ma:contentTypeScope="" ma:versionID="71aeabd184ba39a45f4e45c64db94178">
  <xsd:schema xmlns:xsd="http://www.w3.org/2001/XMLSchema" xmlns:xs="http://www.w3.org/2001/XMLSchema" xmlns:p="http://schemas.microsoft.com/office/2006/metadata/properties" xmlns:ns2="f6f99fd3-d25d-4c05-ac1e-f7ec285af69f" xmlns:ns3="f6c76777-9c0e-45ff-a98d-719a76ca6c82" targetNamespace="http://schemas.microsoft.com/office/2006/metadata/properties" ma:root="true" ma:fieldsID="7fa2aea78597fa659e5980f9504056b6" ns2:_="" ns3:_="">
    <xsd:import namespace="f6f99fd3-d25d-4c05-ac1e-f7ec285af69f"/>
    <xsd:import namespace="f6c76777-9c0e-45ff-a98d-719a76ca6c8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f99fd3-d25d-4c05-ac1e-f7ec285af69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c76777-9c0e-45ff-a98d-719a76ca6c8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4FAB3C9-AC5F-4C19-885A-EFC52E1F81A4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D0DF68E9-F53A-4B9C-9D3D-A19C7D62FF1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1E65157-88E5-47EA-9A3B-71921059564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6f99fd3-d25d-4c05-ac1e-f7ec285af69f"/>
    <ds:schemaRef ds:uri="f6c76777-9c0e-45ff-a98d-719a76ca6c8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744</TotalTime>
  <Words>323</Words>
  <Application>Microsoft Office PowerPoint</Application>
  <PresentationFormat>On-screen Show (4:3)</PresentationFormat>
  <Paragraphs>63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Project GOSCIENCE: ENHANCED COMPREHENSION IN SCIENCE TEACHING AND LEARNING</vt:lpstr>
      <vt:lpstr>Problēmas, kas tika apskatītas projektā. </vt:lpstr>
      <vt:lpstr>Projekta mērķis</vt:lpstr>
      <vt:lpstr>Projekta ideja</vt:lpstr>
      <vt:lpstr>Projekta mērķa grupas</vt:lpstr>
      <vt:lpstr>Projekta rezultāti</vt:lpstr>
      <vt:lpstr> http://goscience.eu/download/Project%20results/1/lv.pdf </vt:lpstr>
      <vt:lpstr>PowerPoint Presentation</vt:lpstr>
      <vt:lpstr>Skolotāju apmācību materiāli  Prezentācijas, darba veidnes, papildus literatūras avoti</vt:lpstr>
      <vt:lpstr>PowerPoint Presentation</vt:lpstr>
      <vt:lpstr>Piemēri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Sandra Bidzāne</cp:lastModifiedBy>
  <cp:revision>69</cp:revision>
  <dcterms:created xsi:type="dcterms:W3CDTF">2017-12-12T08:54:23Z</dcterms:created>
  <dcterms:modified xsi:type="dcterms:W3CDTF">2019-12-26T09:08:46Z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0x010100B63F11CB6E2C5C47956433D7A29DAA93</vt:lpwstr>
  </property>
</Properties>
</file>